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3"/>
  </p:notesMasterIdLst>
  <p:sldIdLst>
    <p:sldId id="353" r:id="rId2"/>
    <p:sldId id="365" r:id="rId3"/>
    <p:sldId id="294" r:id="rId4"/>
    <p:sldId id="321" r:id="rId5"/>
    <p:sldId id="322" r:id="rId6"/>
    <p:sldId id="323" r:id="rId7"/>
    <p:sldId id="324" r:id="rId8"/>
    <p:sldId id="325" r:id="rId9"/>
    <p:sldId id="327" r:id="rId10"/>
    <p:sldId id="326" r:id="rId11"/>
    <p:sldId id="366" r:id="rId12"/>
    <p:sldId id="328" r:id="rId13"/>
    <p:sldId id="329" r:id="rId14"/>
    <p:sldId id="330" r:id="rId15"/>
    <p:sldId id="331" r:id="rId16"/>
    <p:sldId id="332" r:id="rId17"/>
    <p:sldId id="364" r:id="rId18"/>
    <p:sldId id="333" r:id="rId19"/>
    <p:sldId id="334" r:id="rId20"/>
    <p:sldId id="368" r:id="rId21"/>
    <p:sldId id="36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CC00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086" autoAdjust="0"/>
  </p:normalViewPr>
  <p:slideViewPr>
    <p:cSldViewPr>
      <p:cViewPr varScale="1">
        <p:scale>
          <a:sx n="67" d="100"/>
          <a:sy n="67" d="100"/>
        </p:scale>
        <p:origin x="147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BF271-DDCD-4A8F-9993-CA5C9EE05E03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48BC3-E7F4-4768-9C34-A1350AE3C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156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6000" spc="-8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46320"/>
            <a:ext cx="6858000" cy="914400"/>
          </a:xfrm>
        </p:spPr>
        <p:txBody>
          <a:bodyPr/>
          <a:lstStyle>
            <a:lvl1pPr marL="0" indent="0" algn="r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56B81A7-7EBE-4055-A988-4EA163496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620000" cy="1371600"/>
          </a:xfrm>
        </p:spPr>
        <p:txBody>
          <a:bodyPr>
            <a:normAutofit/>
          </a:bodyPr>
          <a:lstStyle>
            <a:lvl1pPr algn="l" rtl="0">
              <a:defRPr sz="3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 rtl="0">
              <a:lnSpc>
                <a:spcPct val="100000"/>
              </a:lnSpc>
              <a:defRPr sz="60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6200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F56B81A7-7EBE-4055-A988-4EA163496A0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3schools.com/jquery/jquery_dimensions.asp" TargetMode="External"/><Relationship Id="rId3" Type="http://schemas.openxmlformats.org/officeDocument/2006/relationships/hyperlink" Target="https://www.w3schools.com/jquery/jquery_dom_set.asp" TargetMode="External"/><Relationship Id="rId7" Type="http://schemas.openxmlformats.org/officeDocument/2006/relationships/hyperlink" Target="https://www.w3schools.com/jquery/jquery_css.asp" TargetMode="External"/><Relationship Id="rId2" Type="http://schemas.openxmlformats.org/officeDocument/2006/relationships/hyperlink" Target="https://www.w3schools.com/jquery/jquery_dom_get.a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3schools.com/jquery/jquery_css_classes.asp" TargetMode="External"/><Relationship Id="rId5" Type="http://schemas.openxmlformats.org/officeDocument/2006/relationships/hyperlink" Target="https://www.w3schools.com/jquery/jquery_dom_remove.asp" TargetMode="External"/><Relationship Id="rId4" Type="http://schemas.openxmlformats.org/officeDocument/2006/relationships/hyperlink" Target="https://www.w3schools.com/jquery/jquery_dom_add.asp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3schools.com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/>
          <a:p>
            <a:pPr algn="l"/>
            <a:r>
              <a:rPr lang="en-US" dirty="0"/>
              <a:t>Introduction to Web programming</a:t>
            </a:r>
          </a:p>
          <a:p>
            <a:pPr algn="l"/>
            <a:r>
              <a:rPr lang="en-US" dirty="0"/>
              <a:t>0731213</a:t>
            </a:r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7F6EB1-36E7-417D-B020-8D0034BC6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2462212"/>
            <a:ext cx="5924550" cy="19335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AB6FF4-82C8-4DDC-8069-71833D483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31908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882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EA087-B894-4FC1-BA46-DAE4A6D39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HTML Events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BD8DFC0-5C29-4D29-8DE1-51AE9393B6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3968170"/>
              </p:ext>
            </p:extLst>
          </p:nvPr>
        </p:nvGraphicFramePr>
        <p:xfrm>
          <a:off x="457200" y="1752600"/>
          <a:ext cx="7620000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>
                  <a:extLst>
                    <a:ext uri="{9D8B030D-6E8A-4147-A177-3AD203B41FA5}">
                      <a16:colId xmlns:a16="http://schemas.microsoft.com/office/drawing/2014/main" val="128337995"/>
                    </a:ext>
                  </a:extLst>
                </a:gridCol>
                <a:gridCol w="3810000">
                  <a:extLst>
                    <a:ext uri="{9D8B030D-6E8A-4147-A177-3AD203B41FA5}">
                      <a16:colId xmlns:a16="http://schemas.microsoft.com/office/drawing/2014/main" val="9200276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>
                          <a:effectLst/>
                        </a:rPr>
                        <a:t>Event</a:t>
                      </a: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Description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2972091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 err="1">
                          <a:effectLst/>
                        </a:rPr>
                        <a:t>onchange</a:t>
                      </a:r>
                      <a:endParaRPr lang="en-US" dirty="0">
                        <a:effectLst/>
                      </a:endParaRP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An HTML element has been changed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1663133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onclick</a:t>
                      </a: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The user clicks an HTML element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1001414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onmouseover</a:t>
                      </a: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The user moves the mouse over an HTML element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3714504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onmouseout</a:t>
                      </a: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The user moves the mouse away from an HTML element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2783786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 err="1">
                          <a:effectLst/>
                        </a:rPr>
                        <a:t>onkeydown</a:t>
                      </a:r>
                      <a:endParaRPr lang="en-US" dirty="0">
                        <a:effectLst/>
                      </a:endParaRP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The user pushes a keyboard key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2108069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onload</a:t>
                      </a: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>
                          <a:effectLst/>
                        </a:rPr>
                        <a:t>The browser has finished loading the page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2948713019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886EA0-EDC2-4573-8843-B5F4837B0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43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727A-F6E8-41E1-9F37-60BE320DB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028701"/>
            <a:ext cx="7772400" cy="472854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Lecture 2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sz="2250" dirty="0" err="1">
                <a:latin typeface="+mn-lt"/>
              </a:rPr>
              <a:t>JQuery</a:t>
            </a:r>
            <a:endParaRPr lang="en-US" sz="2250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7B0C9C-8ACF-4098-B230-EC7F4C3D91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4762"/>
            <a:ext cx="2590800" cy="2696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669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5FBF-D6B5-49E4-B16E-3AE41C074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jQuery?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EB81C-CCA7-4D27-9498-D79EA86D05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jQuery is a lightweight, "write less, do more", JavaScript library.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purpose of jQuery is to make it much easier to use JavaScript on your website.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jQuery takes a lot of common tasks that require many lines of JavaScript code to accomplish, and wraps them into methods that you can call with a single line of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jQuery also simplifies a lot of the complicated things from JavaScript, like AJAX calls and HTML manipulation.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jQuery library contains the following features:</a:t>
            </a:r>
          </a:p>
          <a:p>
            <a:pPr marL="800100" lvl="1" indent="-342900"/>
            <a:r>
              <a:rPr lang="en-US" b="0" dirty="0"/>
              <a:t>HTML manipulation</a:t>
            </a:r>
          </a:p>
          <a:p>
            <a:pPr marL="800100" lvl="1" indent="-342900"/>
            <a:r>
              <a:rPr lang="en-US" b="0" dirty="0"/>
              <a:t>CSS manipulation</a:t>
            </a:r>
          </a:p>
          <a:p>
            <a:pPr marL="800100" lvl="1" indent="-342900"/>
            <a:r>
              <a:rPr lang="en-US" b="0" dirty="0"/>
              <a:t>HTML event methods</a:t>
            </a:r>
          </a:p>
          <a:p>
            <a:pPr marL="800100" lvl="1" indent="-342900"/>
            <a:r>
              <a:rPr lang="en-US" b="0" dirty="0"/>
              <a:t>Effects and animations</a:t>
            </a:r>
          </a:p>
          <a:p>
            <a:pPr marL="800100" lvl="1" indent="-342900"/>
            <a:r>
              <a:rPr lang="en-US" b="0" dirty="0"/>
              <a:t>AJAX</a:t>
            </a:r>
          </a:p>
          <a:p>
            <a:pPr marL="800100" lvl="1" indent="-342900"/>
            <a:r>
              <a:rPr lang="en-US" b="0" dirty="0"/>
              <a:t>Utilities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D54B9A-AA3E-409A-A0FB-F4CFB6F14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060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DCAD0-8E47-47E3-B2F5-2C061952E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Adding jQuery to Your Web Pages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C024A-F92E-49BA-8CBD-3300DA7B08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ways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Download the jQuery library from jQuery.com</a:t>
            </a:r>
          </a:p>
          <a:p>
            <a:pPr marL="457200" indent="-457200">
              <a:buFont typeface="+mj-lt"/>
              <a:buAutoNum type="arabicPeriod"/>
            </a:pPr>
            <a:endParaRPr lang="en-US" b="0" dirty="0"/>
          </a:p>
          <a:p>
            <a:pPr marL="457200" indent="-457200">
              <a:buFont typeface="+mj-lt"/>
              <a:buAutoNum type="arabicPeriod"/>
            </a:pPr>
            <a:endParaRPr lang="en-US" b="0" dirty="0"/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Include jQuery from a CDN (Content Delivery Network), like Google</a:t>
            </a:r>
          </a:p>
          <a:p>
            <a:pPr marL="457200" indent="-457200">
              <a:buFont typeface="+mj-lt"/>
              <a:buAutoNum type="arabicPeriod"/>
            </a:pPr>
            <a:endParaRPr lang="en-US" b="0" dirty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620FC5-79CE-484D-8DA0-F70210103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13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F383F2-B467-455A-9991-BA494CE1DAA9}"/>
              </a:ext>
            </a:extLst>
          </p:cNvPr>
          <p:cNvSpPr txBox="1"/>
          <p:nvPr/>
        </p:nvSpPr>
        <p:spPr>
          <a:xfrm>
            <a:off x="549275" y="2590800"/>
            <a:ext cx="8153400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&lt;head&gt;</a:t>
            </a:r>
            <a:br>
              <a:rPr lang="en-US"/>
            </a:br>
            <a:r>
              <a:rPr lang="en-US"/>
              <a:t>&lt;script src="jquery-3.2.1.min.js"&gt;&lt;/script&gt;</a:t>
            </a:r>
            <a:br>
              <a:rPr lang="en-US"/>
            </a:br>
            <a:r>
              <a:rPr lang="en-US"/>
              <a:t>&lt;/head&gt;</a:t>
            </a:r>
            <a:endParaRPr lang="en-US" i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B1FBAF-1DD6-48DA-BEC1-DD4DE4B5CAAA}"/>
              </a:ext>
            </a:extLst>
          </p:cNvPr>
          <p:cNvSpPr txBox="1"/>
          <p:nvPr/>
        </p:nvSpPr>
        <p:spPr>
          <a:xfrm>
            <a:off x="549275" y="4286071"/>
            <a:ext cx="815340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&lt;head&gt;</a:t>
            </a:r>
            <a:br>
              <a:rPr lang="en-US" dirty="0"/>
            </a:br>
            <a:r>
              <a:rPr lang="en-US" dirty="0"/>
              <a:t>&lt;script </a:t>
            </a:r>
            <a:r>
              <a:rPr lang="en-US" dirty="0" err="1"/>
              <a:t>src</a:t>
            </a:r>
            <a:r>
              <a:rPr lang="en-US" dirty="0"/>
              <a:t>="https://ajax.googleapis.com/ajax/libs/</a:t>
            </a:r>
            <a:r>
              <a:rPr lang="en-US" dirty="0" err="1"/>
              <a:t>jquery</a:t>
            </a:r>
            <a:r>
              <a:rPr lang="en-US" dirty="0"/>
              <a:t>/3.2.1/jquery.min.js"&gt;&lt;/script&gt;</a:t>
            </a:r>
            <a:br>
              <a:rPr lang="en-US" dirty="0"/>
            </a:br>
            <a:r>
              <a:rPr lang="en-US" dirty="0"/>
              <a:t>&lt;/head&gt;</a:t>
            </a:r>
            <a:endParaRPr lang="en-US" i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703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A5642-44A9-4091-9288-95BA4BB60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jQuery Syntax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0214F-547F-4D7A-85F0-02F59C798B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jQuery syntax is tailor-made for </a:t>
            </a:r>
            <a:r>
              <a:rPr lang="en-US" dirty="0"/>
              <a:t>selecting</a:t>
            </a:r>
            <a:r>
              <a:rPr lang="en-US" b="0" dirty="0"/>
              <a:t> HTML elements and performing some </a:t>
            </a:r>
            <a:r>
              <a:rPr lang="en-US" dirty="0"/>
              <a:t>action</a:t>
            </a:r>
            <a:r>
              <a:rPr lang="en-US" b="0" dirty="0"/>
              <a:t> on the element(s).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Basic syntax is: </a:t>
            </a:r>
            <a:r>
              <a:rPr lang="en-US" dirty="0"/>
              <a:t>$(</a:t>
            </a:r>
            <a:r>
              <a:rPr lang="en-US" i="1" dirty="0"/>
              <a:t>selector</a:t>
            </a:r>
            <a:r>
              <a:rPr lang="en-US" dirty="0"/>
              <a:t>).</a:t>
            </a:r>
            <a:r>
              <a:rPr lang="en-US" i="1" dirty="0"/>
              <a:t>action</a:t>
            </a:r>
            <a:r>
              <a:rPr lang="en-US" dirty="0"/>
              <a:t>()</a:t>
            </a:r>
            <a:endParaRPr lang="en-US" b="0" dirty="0"/>
          </a:p>
          <a:p>
            <a:pPr marL="800100" lvl="1" indent="-342900"/>
            <a:r>
              <a:rPr lang="en-US" b="0" dirty="0"/>
              <a:t>A $ sign to define/access jQuery</a:t>
            </a:r>
          </a:p>
          <a:p>
            <a:pPr marL="800100" lvl="1" indent="-342900"/>
            <a:r>
              <a:rPr lang="en-US" b="0" dirty="0"/>
              <a:t>A (</a:t>
            </a:r>
            <a:r>
              <a:rPr lang="en-US" b="0" i="1" dirty="0"/>
              <a:t>selector</a:t>
            </a:r>
            <a:r>
              <a:rPr lang="en-US" b="0" dirty="0"/>
              <a:t>) to "query (or find)" HTML elements</a:t>
            </a:r>
          </a:p>
          <a:p>
            <a:pPr marL="800100" lvl="1" indent="-342900"/>
            <a:r>
              <a:rPr lang="en-US" b="0" dirty="0"/>
              <a:t>A jQuery </a:t>
            </a:r>
            <a:r>
              <a:rPr lang="en-US" b="0" i="1" dirty="0"/>
              <a:t>action</a:t>
            </a:r>
            <a:r>
              <a:rPr lang="en-US" b="0" dirty="0"/>
              <a:t>() to be performed on the element(s)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Examples:</a:t>
            </a:r>
          </a:p>
          <a:p>
            <a:pPr marL="800100" lvl="1" indent="-342900"/>
            <a:r>
              <a:rPr lang="en-US" b="0" dirty="0"/>
              <a:t>$(this).hide() - hides the current element.</a:t>
            </a:r>
          </a:p>
          <a:p>
            <a:pPr marL="800100" lvl="1" indent="-342900"/>
            <a:r>
              <a:rPr lang="en-US" b="0" dirty="0"/>
              <a:t>$("p").hide() - hides all &lt;p&gt; elements.</a:t>
            </a:r>
          </a:p>
          <a:p>
            <a:pPr marL="800100" lvl="1" indent="-342900"/>
            <a:r>
              <a:rPr lang="en-US" b="0" dirty="0"/>
              <a:t>$(".test").hide() - hides all elements with class="test".</a:t>
            </a:r>
          </a:p>
          <a:p>
            <a:pPr marL="800100" lvl="1" indent="-342900"/>
            <a:r>
              <a:rPr lang="en-US" b="0" dirty="0"/>
              <a:t>$("#test").hide() - hides the element with id="test".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482053-B53C-40BC-8456-0C0EFB123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5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E11E3-3E12-4EB3-9FAD-073960F90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jQuery Selectors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560D3-7109-4A7D-B9BB-5512896C21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The element Selector: The jQuery element selector selects elements based on the element name.</a:t>
            </a:r>
          </a:p>
          <a:p>
            <a:endParaRPr lang="en-US" b="0" dirty="0"/>
          </a:p>
          <a:p>
            <a:r>
              <a:rPr lang="en-US" b="0" dirty="0"/>
              <a:t>The #id Selector: The jQuery #id selector uses the id attribute of an HTML tag to find the specific element.</a:t>
            </a:r>
          </a:p>
          <a:p>
            <a:endParaRPr lang="en-US" b="0" dirty="0"/>
          </a:p>
          <a:p>
            <a:r>
              <a:rPr lang="en-US" b="0" dirty="0"/>
              <a:t>The .class Selector: The jQuery class selector finds elements with a specific class.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9F6ADA-8635-4605-A4AE-CCCE527C7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15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3DBD0B-5120-43FE-8D22-FD5D501F743E}"/>
              </a:ext>
            </a:extLst>
          </p:cNvPr>
          <p:cNvSpPr txBox="1"/>
          <p:nvPr/>
        </p:nvSpPr>
        <p:spPr>
          <a:xfrm>
            <a:off x="549275" y="2438400"/>
            <a:ext cx="81534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$("</a:t>
            </a:r>
            <a:r>
              <a:rPr lang="en-US" b="1" dirty="0">
                <a:solidFill>
                  <a:schemeClr val="tx2"/>
                </a:solidFill>
              </a:rPr>
              <a:t>p</a:t>
            </a:r>
            <a:r>
              <a:rPr lang="en-US" dirty="0"/>
              <a:t>").hide();</a:t>
            </a:r>
            <a:endParaRPr lang="en-US" i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99506F-6812-4298-A349-5A983F5F8425}"/>
              </a:ext>
            </a:extLst>
          </p:cNvPr>
          <p:cNvSpPr txBox="1"/>
          <p:nvPr/>
        </p:nvSpPr>
        <p:spPr>
          <a:xfrm>
            <a:off x="549275" y="3733800"/>
            <a:ext cx="81534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$("</a:t>
            </a:r>
            <a:r>
              <a:rPr lang="en-US" b="1" dirty="0">
                <a:solidFill>
                  <a:schemeClr val="tx2"/>
                </a:solidFill>
              </a:rPr>
              <a:t>#test</a:t>
            </a:r>
            <a:r>
              <a:rPr lang="en-US" dirty="0"/>
              <a:t>").hide();</a:t>
            </a:r>
            <a:endParaRPr lang="en-US" i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7ADF40-9760-40B8-A23C-05F650C7DDFE}"/>
              </a:ext>
            </a:extLst>
          </p:cNvPr>
          <p:cNvSpPr txBox="1"/>
          <p:nvPr/>
        </p:nvSpPr>
        <p:spPr>
          <a:xfrm>
            <a:off x="549275" y="4953000"/>
            <a:ext cx="81534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$("</a:t>
            </a:r>
            <a:r>
              <a:rPr lang="en-US" b="1" dirty="0">
                <a:solidFill>
                  <a:schemeClr val="tx2"/>
                </a:solidFill>
              </a:rPr>
              <a:t>.test</a:t>
            </a:r>
            <a:r>
              <a:rPr lang="en-US" dirty="0"/>
              <a:t>").hide();</a:t>
            </a:r>
            <a:endParaRPr lang="en-US" i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061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DE3ED39-8F93-4F82-B896-03C008140AA7}"/>
              </a:ext>
            </a:extLst>
          </p:cNvPr>
          <p:cNvSpPr txBox="1">
            <a:spLocks/>
          </p:cNvSpPr>
          <p:nvPr/>
        </p:nvSpPr>
        <p:spPr>
          <a:xfrm>
            <a:off x="609600" y="19050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/>
              <a:t>Ready Event: This is to prevent any jQuery code from running before the document is finished loading (is ready).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890B1E-F9E2-4267-B9B1-611FC5531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jQuery Events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92E443F-8E94-4E42-82D5-29A510492F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9480064"/>
              </p:ext>
            </p:extLst>
          </p:nvPr>
        </p:nvGraphicFramePr>
        <p:xfrm>
          <a:off x="609600" y="1752600"/>
          <a:ext cx="7620000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>
                  <a:extLst>
                    <a:ext uri="{9D8B030D-6E8A-4147-A177-3AD203B41FA5}">
                      <a16:colId xmlns:a16="http://schemas.microsoft.com/office/drawing/2014/main" val="1110036225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1466673185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1206618116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34176235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>
                          <a:effectLst/>
                        </a:rPr>
                        <a:t>Mouse Events</a:t>
                      </a: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Keyboard Events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Form Events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Document/Window Events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2514254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click</a:t>
                      </a: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keypress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submit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load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1351683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dblclick</a:t>
                      </a: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 err="1">
                          <a:effectLst/>
                        </a:rPr>
                        <a:t>keydown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>
                          <a:effectLst/>
                        </a:rPr>
                        <a:t>change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resize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2351243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mouseenter</a:t>
                      </a: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keyup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focus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>
                          <a:effectLst/>
                        </a:rPr>
                        <a:t>scroll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362494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 err="1">
                          <a:effectLst/>
                        </a:rPr>
                        <a:t>mouseleave</a:t>
                      </a:r>
                      <a:endParaRPr lang="en-US" dirty="0">
                        <a:effectLst/>
                      </a:endParaRPr>
                    </a:p>
                  </a:txBody>
                  <a:tcPr marL="1524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>
                          <a:effectLst/>
                        </a:rPr>
                        <a:t> 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>
                          <a:effectLst/>
                        </a:rPr>
                        <a:t>blur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dirty="0">
                          <a:effectLst/>
                        </a:rPr>
                        <a:t>unload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372430816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0EDD6F-7C43-4CCC-A142-A1655EE92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16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2FBCBD-052A-407C-8C44-D84FB4F078BE}"/>
              </a:ext>
            </a:extLst>
          </p:cNvPr>
          <p:cNvSpPr txBox="1"/>
          <p:nvPr/>
        </p:nvSpPr>
        <p:spPr>
          <a:xfrm>
            <a:off x="609600" y="4876800"/>
            <a:ext cx="8153400" cy="14773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$(document).</a:t>
            </a:r>
            <a:r>
              <a:rPr lang="en-US" dirty="0">
                <a:solidFill>
                  <a:srgbClr val="FF0000"/>
                </a:solidFill>
              </a:rPr>
              <a:t>ready</a:t>
            </a:r>
            <a:r>
              <a:rPr lang="en-US" dirty="0"/>
              <a:t>(function(){</a:t>
            </a:r>
          </a:p>
          <a:p>
            <a:r>
              <a:rPr lang="en-US" dirty="0"/>
              <a:t>    $("p").</a:t>
            </a:r>
            <a:r>
              <a:rPr lang="en-US" dirty="0">
                <a:solidFill>
                  <a:srgbClr val="FF0000"/>
                </a:solidFill>
              </a:rPr>
              <a:t>click</a:t>
            </a:r>
            <a:r>
              <a:rPr lang="en-US" dirty="0"/>
              <a:t>(function(){</a:t>
            </a:r>
          </a:p>
          <a:p>
            <a:r>
              <a:rPr lang="en-US" dirty="0"/>
              <a:t>        $(this).hide();</a:t>
            </a:r>
          </a:p>
          <a:p>
            <a:r>
              <a:rPr lang="en-US" dirty="0"/>
              <a:t>    });</a:t>
            </a:r>
          </a:p>
          <a:p>
            <a:r>
              <a:rPr lang="en-US" dirty="0"/>
              <a:t>});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C2B33A4-B9EC-4858-878F-40CCA5EAF533}"/>
              </a:ext>
            </a:extLst>
          </p:cNvPr>
          <p:cNvSpPr txBox="1">
            <a:spLocks/>
          </p:cNvSpPr>
          <p:nvPr/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515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115881D-CF64-4DB2-8839-754E94A62D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0"/>
            <a:ext cx="7620000" cy="437356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text() - Sets or returns the text content of selected elements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html() - Sets or returns the content of selected elements (including HTML markup)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 err="1"/>
              <a:t>val</a:t>
            </a:r>
            <a:r>
              <a:rPr lang="en-US" b="0" dirty="0"/>
              <a:t>() - Sets or returns the value of form fields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Content and Attributes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76F15A-3445-4ED0-A4DF-DE4BBF06AE1A}" type="slidenum">
              <a:rPr lang="en-US" smtClean="0"/>
              <a:t>17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3663077"/>
            <a:ext cx="8153400" cy="258532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$(“p").click(function(){</a:t>
            </a:r>
            <a:br>
              <a:rPr lang="en-US" dirty="0"/>
            </a:br>
            <a:r>
              <a:rPr lang="en-US" dirty="0"/>
              <a:t>    $("#test1").text("Hello world!");</a:t>
            </a:r>
            <a:br>
              <a:rPr lang="en-US" dirty="0"/>
            </a:br>
            <a:r>
              <a:rPr lang="en-US" dirty="0"/>
              <a:t>});</a:t>
            </a:r>
            <a:br>
              <a:rPr lang="en-US" dirty="0"/>
            </a:br>
            <a:r>
              <a:rPr lang="en-US" dirty="0"/>
              <a:t>$(“p").click(function(){</a:t>
            </a:r>
            <a:br>
              <a:rPr lang="en-US" dirty="0"/>
            </a:br>
            <a:r>
              <a:rPr lang="en-US" dirty="0"/>
              <a:t>    $("#test2").html("&lt;b&gt;Hello world!&lt;/b&gt;");</a:t>
            </a:r>
            <a:br>
              <a:rPr lang="en-US" dirty="0"/>
            </a:br>
            <a:r>
              <a:rPr lang="en-US" dirty="0"/>
              <a:t>});</a:t>
            </a:r>
            <a:br>
              <a:rPr lang="en-US" dirty="0"/>
            </a:br>
            <a:r>
              <a:rPr lang="en-US" dirty="0"/>
              <a:t>$(“p").click(function(){</a:t>
            </a:r>
            <a:br>
              <a:rPr lang="en-US" dirty="0"/>
            </a:br>
            <a:r>
              <a:rPr lang="en-US" dirty="0"/>
              <a:t>    $("#test3").</a:t>
            </a:r>
            <a:r>
              <a:rPr lang="en-US" dirty="0" err="1"/>
              <a:t>val</a:t>
            </a:r>
            <a:r>
              <a:rPr lang="en-US" dirty="0"/>
              <a:t>("Dolly Duck");</a:t>
            </a:r>
            <a:br>
              <a:rPr lang="en-US" dirty="0"/>
            </a:br>
            <a:r>
              <a:rPr lang="en-US" dirty="0"/>
              <a:t>});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							  </a:t>
            </a: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  <a:cs typeface="Consolas" pitchFamily="49" charset="0"/>
              </a:rPr>
              <a:t>CSS</a:t>
            </a:r>
          </a:p>
        </p:txBody>
      </p:sp>
    </p:spTree>
    <p:extLst>
      <p:ext uri="{BB962C8B-B14F-4D97-AF65-F5344CB8AC3E}">
        <p14:creationId xmlns:p14="http://schemas.microsoft.com/office/powerpoint/2010/main" val="31296249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113AC-3188-4BE6-A342-583185EFD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and manipulate elements and attributes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15881D-CF64-4DB2-8839-754E94A62D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Get: text(), html(), </a:t>
            </a:r>
            <a:r>
              <a:rPr lang="en-US" b="0" dirty="0" err="1"/>
              <a:t>val</a:t>
            </a:r>
            <a:r>
              <a:rPr lang="en-US" b="0" dirty="0"/>
              <a:t>(), and </a:t>
            </a:r>
            <a:r>
              <a:rPr lang="en-US" b="0" dirty="0" err="1"/>
              <a:t>attr</a:t>
            </a:r>
            <a:r>
              <a:rPr lang="en-US" b="0" dirty="0"/>
              <a:t>(): </a:t>
            </a:r>
            <a:r>
              <a:rPr lang="en-US" b="0" dirty="0">
                <a:hlinkClick r:id="rId2"/>
              </a:rPr>
              <a:t>details</a:t>
            </a:r>
            <a:r>
              <a:rPr lang="en-US" b="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Set: text(), html(), </a:t>
            </a:r>
            <a:r>
              <a:rPr lang="en-US" b="0" dirty="0" err="1"/>
              <a:t>val</a:t>
            </a:r>
            <a:r>
              <a:rPr lang="en-US" b="0" dirty="0"/>
              <a:t>(), and </a:t>
            </a:r>
            <a:r>
              <a:rPr lang="en-US" b="0" dirty="0" err="1"/>
              <a:t>attr</a:t>
            </a:r>
            <a:r>
              <a:rPr lang="en-US" b="0" dirty="0"/>
              <a:t>(): </a:t>
            </a:r>
            <a:r>
              <a:rPr lang="en-US" b="0" dirty="0">
                <a:hlinkClick r:id="rId3"/>
              </a:rPr>
              <a:t>details</a:t>
            </a: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Add: append(), prepend(), after(), and before(): </a:t>
            </a:r>
            <a:r>
              <a:rPr lang="en-US" b="0" dirty="0">
                <a:hlinkClick r:id="rId4"/>
              </a:rPr>
              <a:t>details</a:t>
            </a: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Remove: remove() and empty(): </a:t>
            </a:r>
            <a:r>
              <a:rPr lang="en-US" b="0" dirty="0">
                <a:hlinkClick r:id="rId5"/>
              </a:rPr>
              <a:t>details</a:t>
            </a: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Get and Set CSS: </a:t>
            </a:r>
            <a:r>
              <a:rPr lang="en-US" b="0" dirty="0" err="1"/>
              <a:t>addClass</a:t>
            </a:r>
            <a:r>
              <a:rPr lang="en-US" b="0" dirty="0"/>
              <a:t>(), </a:t>
            </a:r>
            <a:r>
              <a:rPr lang="en-US" b="0" dirty="0" err="1"/>
              <a:t>removeClass</a:t>
            </a:r>
            <a:r>
              <a:rPr lang="en-US" b="0" dirty="0"/>
              <a:t>(), and </a:t>
            </a:r>
            <a:r>
              <a:rPr lang="en-US" b="0" dirty="0" err="1"/>
              <a:t>toggleClass</a:t>
            </a:r>
            <a:r>
              <a:rPr lang="en-US" b="0" dirty="0"/>
              <a:t>(): </a:t>
            </a:r>
            <a:r>
              <a:rPr lang="en-US" b="0" dirty="0">
                <a:hlinkClick r:id="rId6"/>
              </a:rPr>
              <a:t>details</a:t>
            </a: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Get and Set CSS: </a:t>
            </a:r>
            <a:r>
              <a:rPr lang="en-US" b="0" dirty="0" err="1"/>
              <a:t>css</a:t>
            </a:r>
            <a:r>
              <a:rPr lang="en-US" b="0" dirty="0"/>
              <a:t>(): </a:t>
            </a:r>
            <a:r>
              <a:rPr lang="en-US" b="0" dirty="0">
                <a:hlinkClick r:id="rId7"/>
              </a:rPr>
              <a:t>details</a:t>
            </a: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Dimensions: width(), height(), </a:t>
            </a:r>
            <a:r>
              <a:rPr lang="en-US" b="0" dirty="0" err="1"/>
              <a:t>innerWidth</a:t>
            </a:r>
            <a:r>
              <a:rPr lang="en-US" b="0" dirty="0"/>
              <a:t>(), </a:t>
            </a:r>
            <a:r>
              <a:rPr lang="en-US" b="0" dirty="0" err="1"/>
              <a:t>innerHeight</a:t>
            </a:r>
            <a:r>
              <a:rPr lang="en-US" b="0" dirty="0"/>
              <a:t>(), </a:t>
            </a:r>
            <a:r>
              <a:rPr lang="en-US" b="0" dirty="0" err="1"/>
              <a:t>outerWidth</a:t>
            </a:r>
            <a:r>
              <a:rPr lang="en-US" b="0" dirty="0"/>
              <a:t>(), and </a:t>
            </a:r>
            <a:r>
              <a:rPr lang="en-US" b="0" dirty="0" err="1"/>
              <a:t>outerHeight</a:t>
            </a:r>
            <a:r>
              <a:rPr lang="en-US" b="0" dirty="0"/>
              <a:t>(): </a:t>
            </a:r>
            <a:r>
              <a:rPr lang="en-US" b="0" dirty="0">
                <a:hlinkClick r:id="rId8"/>
              </a:rPr>
              <a:t>details</a:t>
            </a: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FE79D0-5489-4A58-A322-D21490754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90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2FF4-6A0C-4AAE-B4A1-7B9C19124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jQuery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7FBF84-1B8E-4875-BA58-9C7B8FDB3B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7F276A-B3E0-40D1-8BAA-B711A5165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19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D6C2CD-93B7-48B9-A31F-0C2E94044D17}"/>
              </a:ext>
            </a:extLst>
          </p:cNvPr>
          <p:cNvSpPr txBox="1"/>
          <p:nvPr/>
        </p:nvSpPr>
        <p:spPr>
          <a:xfrm>
            <a:off x="457200" y="1752600"/>
            <a:ext cx="8153400" cy="427809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&lt;html&gt;</a:t>
            </a:r>
          </a:p>
          <a:p>
            <a:r>
              <a:rPr lang="en-US" sz="1600" dirty="0"/>
              <a:t>&lt;head&gt;</a:t>
            </a:r>
          </a:p>
          <a:p>
            <a:r>
              <a:rPr lang="en-US" sz="1600" dirty="0"/>
              <a:t>&lt;script </a:t>
            </a:r>
            <a:r>
              <a:rPr lang="en-US" sz="1600" dirty="0" err="1"/>
              <a:t>src</a:t>
            </a:r>
            <a:r>
              <a:rPr lang="en-US" sz="1600" dirty="0"/>
              <a:t>="https://ajax.googleapis.com/ajax/libs/</a:t>
            </a:r>
            <a:r>
              <a:rPr lang="en-US" sz="1600" dirty="0" err="1"/>
              <a:t>jquery</a:t>
            </a:r>
            <a:r>
              <a:rPr lang="en-US" sz="1600" dirty="0"/>
              <a:t>/3.2.1/jquery.min.js"&gt;&lt;/script&gt;</a:t>
            </a:r>
          </a:p>
          <a:p>
            <a:r>
              <a:rPr lang="en-US" sz="1600" dirty="0"/>
              <a:t>&lt;script&gt;</a:t>
            </a:r>
          </a:p>
          <a:p>
            <a:r>
              <a:rPr lang="en-US" sz="1600" dirty="0"/>
              <a:t>$(document).ready(function(){</a:t>
            </a:r>
          </a:p>
          <a:p>
            <a:r>
              <a:rPr lang="en-US" sz="1600" dirty="0"/>
              <a:t>    $("p").click(function(){</a:t>
            </a:r>
          </a:p>
          <a:p>
            <a:r>
              <a:rPr lang="en-US" sz="1600" dirty="0"/>
              <a:t>        $(this).hide();</a:t>
            </a:r>
          </a:p>
          <a:p>
            <a:r>
              <a:rPr lang="en-US" sz="1600" dirty="0"/>
              <a:t>    });</a:t>
            </a:r>
          </a:p>
          <a:p>
            <a:r>
              <a:rPr lang="en-US" sz="1600" dirty="0"/>
              <a:t>});</a:t>
            </a:r>
          </a:p>
          <a:p>
            <a:r>
              <a:rPr lang="en-US" sz="1600" dirty="0"/>
              <a:t>&lt;/script&gt;</a:t>
            </a:r>
          </a:p>
          <a:p>
            <a:r>
              <a:rPr lang="en-US" sz="1600" dirty="0"/>
              <a:t>&lt;/head&gt;</a:t>
            </a:r>
          </a:p>
          <a:p>
            <a:r>
              <a:rPr lang="en-US" sz="1600" dirty="0"/>
              <a:t>&lt;body&gt;</a:t>
            </a:r>
          </a:p>
          <a:p>
            <a:r>
              <a:rPr lang="en-US" sz="1600" dirty="0"/>
              <a:t>&lt;p&gt;If you click on me, I will disappear.&lt;/p&gt;</a:t>
            </a:r>
          </a:p>
          <a:p>
            <a:r>
              <a:rPr lang="en-US" sz="1600" dirty="0"/>
              <a:t>&lt;p&gt;Click me away!&lt;/p&gt;</a:t>
            </a:r>
          </a:p>
          <a:p>
            <a:r>
              <a:rPr lang="en-US" sz="1600" dirty="0"/>
              <a:t>&lt;p&gt;Click me too!&lt;/p&gt;</a:t>
            </a:r>
          </a:p>
          <a:p>
            <a:r>
              <a:rPr lang="en-US" sz="1600" dirty="0"/>
              <a:t>&lt;/body&gt;</a:t>
            </a:r>
          </a:p>
          <a:p>
            <a:r>
              <a:rPr lang="en-US" sz="1600" dirty="0"/>
              <a:t>&lt;/html&gt;</a:t>
            </a:r>
          </a:p>
        </p:txBody>
      </p:sp>
    </p:spTree>
    <p:extLst>
      <p:ext uri="{BB962C8B-B14F-4D97-AF65-F5344CB8AC3E}">
        <p14:creationId xmlns:p14="http://schemas.microsoft.com/office/powerpoint/2010/main" val="2417579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727A-F6E8-41E1-9F37-60BE320DB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028701"/>
            <a:ext cx="7772400" cy="472854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Lecture 1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sz="2250" dirty="0" err="1">
                <a:latin typeface="+mn-lt"/>
              </a:rPr>
              <a:t>Javascript</a:t>
            </a:r>
            <a:endParaRPr lang="en-US" sz="2250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81F91C-B94E-47B0-96D7-4B19160CF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15240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2231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F9EC2-4245-49E3-91FC-C887B7AA5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D5F72-7EEA-495F-98FB-9F253D0BD3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b="0" dirty="0">
                <a:hlinkClick r:id="rId2"/>
              </a:rPr>
              <a:t>https://www.w3schools.com/</a:t>
            </a:r>
            <a:endParaRPr lang="en-US" b="0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b="0" dirty="0"/>
              <a:t>Robin Nixon, Learning PHP, MySQL, JavaScript, and CSS, 2013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b="0" dirty="0"/>
              <a:t>Mike McGrath, PHP &amp; My SQL in easy steps, 2012.</a:t>
            </a:r>
            <a:endParaRPr lang="ar-JO" b="0" dirty="0"/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869676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727A-F6E8-41E1-9F37-60BE320DB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028701"/>
            <a:ext cx="7772400" cy="4728541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4157549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Study JavaScript?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JavaScript is very easy to learn. No setup is required.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Widely accepted by most of the Web browsers</a:t>
            </a:r>
          </a:p>
          <a:p>
            <a:pPr marL="800100" lvl="1" indent="-342900"/>
            <a:r>
              <a:rPr lang="en-US" b="0" dirty="0"/>
              <a:t>Interaction at client side with the user is made more interesting and more easier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Make actions in the user's browser without sending messages back and forth to the server.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JavaScript also allows your page to be interactive.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Provide responses within the Web page to various actions that your visitor takes so as to avoid the need to load new Web pages to respond (AJAX).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Considering the performance, JavaScript is fast and Reliable.</a:t>
            </a:r>
          </a:p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908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9940B-EB39-4A13-93CE-800619180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9746-151E-4D6E-954E-6AF4697AB2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JavaScript Can Change HTML Content</a:t>
            </a: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One of many JavaScript HTML methods is </a:t>
            </a:r>
            <a:r>
              <a:rPr lang="en-US" dirty="0" err="1"/>
              <a:t>getElementById</a:t>
            </a:r>
            <a:r>
              <a:rPr lang="en-US" dirty="0"/>
              <a:t>()</a:t>
            </a:r>
            <a:r>
              <a:rPr lang="en-US" b="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This example uses the method to "find" an HTML element (with id="demo") and changes the element content (</a:t>
            </a:r>
            <a:r>
              <a:rPr lang="en-US" dirty="0" err="1"/>
              <a:t>innerHTML</a:t>
            </a:r>
            <a:r>
              <a:rPr lang="en-US" b="0" dirty="0"/>
              <a:t>) to "Hello JavaScript":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JavaScript Can Change HTML Styles (CSS)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Changing the style of an HTML element, is a variant of changing an HTML attribute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3C8846-7EB1-44EC-BFDB-BB478C9D6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2C43-777E-497F-82A7-89F3019C5595}"/>
              </a:ext>
            </a:extLst>
          </p:cNvPr>
          <p:cNvSpPr txBox="1"/>
          <p:nvPr/>
        </p:nvSpPr>
        <p:spPr>
          <a:xfrm>
            <a:off x="609600" y="3505200"/>
            <a:ext cx="815340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document.getElementById</a:t>
            </a:r>
            <a:r>
              <a:rPr lang="en-US" dirty="0"/>
              <a:t>("demo").</a:t>
            </a:r>
            <a:r>
              <a:rPr lang="en-US" dirty="0" err="1"/>
              <a:t>innerHTML</a:t>
            </a:r>
            <a:r>
              <a:rPr lang="en-US" dirty="0"/>
              <a:t> = "Hello JavaScript";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                                         </a:t>
            </a:r>
          </a:p>
          <a:p>
            <a:r>
              <a:rPr lang="en-US" dirty="0" err="1"/>
              <a:t>document.getElementById</a:t>
            </a:r>
            <a:r>
              <a:rPr lang="en-US" dirty="0"/>
              <a:t>('demo').</a:t>
            </a:r>
            <a:r>
              <a:rPr lang="en-US" dirty="0" err="1"/>
              <a:t>innerHTML</a:t>
            </a:r>
            <a:r>
              <a:rPr lang="en-US" dirty="0"/>
              <a:t> = 'Hello JavaScript’;</a:t>
            </a:r>
          </a:p>
          <a:p>
            <a:endParaRPr lang="en-US" dirty="0">
              <a:latin typeface="Courier New" pitchFamily="49" charset="0"/>
              <a:cs typeface="Courier New" pitchFamily="49" charset="0"/>
            </a:endParaRPr>
          </a:p>
          <a:p>
            <a:r>
              <a:rPr lang="en-US" dirty="0">
                <a:solidFill>
                  <a:schemeClr val="tx2"/>
                </a:solidFill>
              </a:rPr>
              <a:t>JavaScript accepts both double and single quotes</a:t>
            </a:r>
            <a:r>
              <a:rPr lang="en-US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	</a:t>
            </a:r>
            <a:endParaRPr lang="en-US" i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271E89-BCAA-4378-B94A-F3A5338AD9DC}"/>
              </a:ext>
            </a:extLst>
          </p:cNvPr>
          <p:cNvSpPr txBox="1"/>
          <p:nvPr/>
        </p:nvSpPr>
        <p:spPr>
          <a:xfrm>
            <a:off x="609600" y="5952093"/>
            <a:ext cx="81534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document.getElementById</a:t>
            </a:r>
            <a:r>
              <a:rPr lang="en-US" dirty="0"/>
              <a:t>("demo").</a:t>
            </a:r>
            <a:r>
              <a:rPr lang="en-US" dirty="0" err="1"/>
              <a:t>style.fontSize</a:t>
            </a:r>
            <a:r>
              <a:rPr lang="en-US" dirty="0"/>
              <a:t> = "25px";</a:t>
            </a:r>
          </a:p>
        </p:txBody>
      </p:sp>
    </p:spTree>
    <p:extLst>
      <p:ext uri="{BB962C8B-B14F-4D97-AF65-F5344CB8AC3E}">
        <p14:creationId xmlns:p14="http://schemas.microsoft.com/office/powerpoint/2010/main" val="2423092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8D1D1-BC75-4A5E-910D-1F54056CE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AAC5F5-DBCD-46F6-8CC4-401C46D33B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JavaScript Can Hide or Show HTML Elements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Hiding HTML elements can be done by changing the display style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C77D87-AEDD-42E7-B789-DA9D2BE93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5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F6F073-CF08-4D4D-BB21-C871DE5D74C5}"/>
              </a:ext>
            </a:extLst>
          </p:cNvPr>
          <p:cNvSpPr txBox="1"/>
          <p:nvPr/>
        </p:nvSpPr>
        <p:spPr>
          <a:xfrm>
            <a:off x="582612" y="3048000"/>
            <a:ext cx="815340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document.getElementById</a:t>
            </a:r>
            <a:r>
              <a:rPr lang="en-US" dirty="0"/>
              <a:t>("demo").</a:t>
            </a:r>
            <a:r>
              <a:rPr lang="en-US" dirty="0" err="1"/>
              <a:t>style.display</a:t>
            </a:r>
            <a:r>
              <a:rPr lang="en-US" dirty="0"/>
              <a:t> = "none";</a:t>
            </a:r>
            <a:r>
              <a:rPr lang="en-US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	</a:t>
            </a:r>
          </a:p>
          <a:p>
            <a:r>
              <a:rPr lang="en-US" dirty="0" err="1"/>
              <a:t>document.getElementById</a:t>
            </a:r>
            <a:r>
              <a:rPr lang="en-US" dirty="0"/>
              <a:t>("demo").</a:t>
            </a:r>
            <a:r>
              <a:rPr lang="en-US" dirty="0" err="1"/>
              <a:t>style.display</a:t>
            </a:r>
            <a:r>
              <a:rPr lang="en-US" dirty="0"/>
              <a:t> = "block";</a:t>
            </a:r>
            <a:endParaRPr lang="en-US" i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029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1594B-D0F7-4918-A0BE-2AEAB8B74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to put JavaScript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16C38-20DB-4383-8276-18ACB927D8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 &lt;script&gt; Tag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In HTML, JavaScript code must be inserted between &lt;script&gt; and &lt;/script&gt; tags.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You can place any number of scripts in an HTML document.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Scripts can be placed in the &lt;body&gt;, or in the &lt;head&gt; section of an HTML page, or in both.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87C6B-BAF9-434E-ABFC-1BF5EA8A4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6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A67115-52A2-445D-AD03-6803C2333DE7}"/>
              </a:ext>
            </a:extLst>
          </p:cNvPr>
          <p:cNvSpPr txBox="1"/>
          <p:nvPr/>
        </p:nvSpPr>
        <p:spPr>
          <a:xfrm>
            <a:off x="554037" y="3048000"/>
            <a:ext cx="8153400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&lt;script&gt;</a:t>
            </a:r>
            <a:br>
              <a:rPr lang="en-US" dirty="0"/>
            </a:br>
            <a:r>
              <a:rPr lang="en-US" dirty="0" err="1"/>
              <a:t>document.getElementById</a:t>
            </a:r>
            <a:r>
              <a:rPr lang="en-US" dirty="0"/>
              <a:t>("demo").</a:t>
            </a:r>
            <a:r>
              <a:rPr lang="en-US" dirty="0" err="1"/>
              <a:t>innerHTML</a:t>
            </a:r>
            <a:r>
              <a:rPr lang="en-US" dirty="0"/>
              <a:t> = "My First JavaScript";</a:t>
            </a:r>
            <a:br>
              <a:rPr lang="en-US" dirty="0"/>
            </a:br>
            <a:r>
              <a:rPr lang="en-US" dirty="0"/>
              <a:t>&lt;/script&gt;</a:t>
            </a:r>
            <a:r>
              <a:rPr lang="en-US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	</a:t>
            </a:r>
            <a:endParaRPr lang="en-US" i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668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5C87C-EDD4-408B-AA5D-853088CFE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JavaScript 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FE451-5832-4B9E-AF20-8BAAB62AB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A JavaScript function is a block of code designed to perform a particular task.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A JavaScript function is executed when "something" invokes it (calls it).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A JavaScript function is defined with the </a:t>
            </a:r>
            <a:r>
              <a:rPr lang="en-US" dirty="0"/>
              <a:t>function</a:t>
            </a:r>
            <a:r>
              <a:rPr lang="en-US" b="0" dirty="0"/>
              <a:t> keyword, followed by a </a:t>
            </a:r>
            <a:r>
              <a:rPr lang="en-US" dirty="0"/>
              <a:t>name</a:t>
            </a:r>
            <a:r>
              <a:rPr lang="en-US" b="0" dirty="0"/>
              <a:t>, followed by parentheses </a:t>
            </a:r>
            <a:r>
              <a:rPr lang="en-US" dirty="0"/>
              <a:t>()</a:t>
            </a:r>
            <a:r>
              <a:rPr lang="en-US" b="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Function names can contain letters, digits, underscores, and dollar signs (same rules as variables).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parentheses may include parameter names separated by commas:</a:t>
            </a:r>
            <a:br>
              <a:rPr lang="en-US" b="0" dirty="0"/>
            </a:br>
            <a:r>
              <a:rPr lang="en-US" dirty="0"/>
              <a:t>(</a:t>
            </a:r>
            <a:r>
              <a:rPr lang="en-US" i="1" dirty="0"/>
              <a:t>parameter1, parameter2, ...</a:t>
            </a:r>
            <a:r>
              <a:rPr lang="en-US" dirty="0"/>
              <a:t>)</a:t>
            </a: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The code to be executed, by the function, is placed inside curly brackets: </a:t>
            </a:r>
            <a:r>
              <a:rPr lang="en-US" dirty="0"/>
              <a:t>{}</a:t>
            </a:r>
            <a:endParaRPr lang="en-US" b="0" dirty="0"/>
          </a:p>
          <a:p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85B422-8916-4283-AA09-2BF8E04C1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7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F4E146-DDAC-4F88-AB9E-02882D7DB5EA}"/>
              </a:ext>
            </a:extLst>
          </p:cNvPr>
          <p:cNvSpPr txBox="1"/>
          <p:nvPr/>
        </p:nvSpPr>
        <p:spPr>
          <a:xfrm>
            <a:off x="549275" y="2658070"/>
            <a:ext cx="8153400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function </a:t>
            </a:r>
            <a:r>
              <a:rPr lang="en-US" dirty="0" err="1"/>
              <a:t>myFunction</a:t>
            </a:r>
            <a:r>
              <a:rPr lang="en-US" dirty="0"/>
              <a:t>(p1, p2) {</a:t>
            </a:r>
            <a:br>
              <a:rPr lang="en-US" dirty="0"/>
            </a:br>
            <a:r>
              <a:rPr lang="en-US" dirty="0"/>
              <a:t>    return p1 * p2;              // The function returns the product of p1 and p2</a:t>
            </a:r>
            <a:br>
              <a:rPr lang="en-US" dirty="0"/>
            </a:br>
            <a:r>
              <a:rPr lang="en-US" dirty="0"/>
              <a:t>}</a:t>
            </a:r>
            <a:endParaRPr lang="en-US" i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23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CF467-2CA5-4026-91B4-450BF9489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JavaScript 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15129-8FFD-43FA-8674-9814B4A7A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HTML events are </a:t>
            </a:r>
            <a:r>
              <a:rPr lang="en-US" dirty="0"/>
              <a:t>"things"</a:t>
            </a:r>
            <a:r>
              <a:rPr lang="en-US" b="0" dirty="0"/>
              <a:t> that happen to HTML elements.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When JavaScript is used in HTML pages, JavaScript can </a:t>
            </a:r>
            <a:r>
              <a:rPr lang="en-US" dirty="0"/>
              <a:t>"react"</a:t>
            </a:r>
            <a:r>
              <a:rPr lang="en-US" b="0" dirty="0"/>
              <a:t> on these events.</a:t>
            </a:r>
          </a:p>
          <a:p>
            <a:br>
              <a:rPr lang="en-US" dirty="0"/>
            </a:b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D0D09C-CB2E-4D23-8666-2CF68CC17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8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8D8646-77DA-4AA7-B65C-249D4E558AD2}"/>
              </a:ext>
            </a:extLst>
          </p:cNvPr>
          <p:cNvSpPr txBox="1"/>
          <p:nvPr/>
        </p:nvSpPr>
        <p:spPr>
          <a:xfrm>
            <a:off x="549275" y="2962870"/>
            <a:ext cx="81534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&lt;</a:t>
            </a:r>
            <a:r>
              <a:rPr lang="en-US" i="1" dirty="0"/>
              <a:t>element</a:t>
            </a:r>
            <a:r>
              <a:rPr lang="en-US" dirty="0"/>
              <a:t> </a:t>
            </a:r>
            <a:r>
              <a:rPr lang="en-US" i="1" dirty="0"/>
              <a:t>event</a:t>
            </a:r>
            <a:r>
              <a:rPr lang="en-US" dirty="0"/>
              <a:t>=</a:t>
            </a:r>
            <a:r>
              <a:rPr lang="en-US" b="1" dirty="0"/>
              <a:t>'</a:t>
            </a:r>
            <a:r>
              <a:rPr lang="en-US" b="1" i="1" dirty="0"/>
              <a:t>some JavaScript</a:t>
            </a:r>
            <a:r>
              <a:rPr lang="en-US" b="1" dirty="0"/>
              <a:t>’</a:t>
            </a:r>
            <a:r>
              <a:rPr lang="en-US" dirty="0"/>
              <a:t>&gt;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8D8646-77DA-4AA7-B65C-249D4E558AD2}"/>
              </a:ext>
            </a:extLst>
          </p:cNvPr>
          <p:cNvSpPr txBox="1"/>
          <p:nvPr/>
        </p:nvSpPr>
        <p:spPr>
          <a:xfrm>
            <a:off x="533400" y="3877270"/>
            <a:ext cx="8153400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&lt;input type=text </a:t>
            </a:r>
            <a:r>
              <a:rPr lang="en-US" dirty="0" err="1"/>
              <a:t>onmouseover</a:t>
            </a:r>
            <a:r>
              <a:rPr lang="en-US" dirty="0"/>
              <a:t>="</a:t>
            </a:r>
            <a:r>
              <a:rPr lang="en-US" dirty="0" err="1"/>
              <a:t>document.getElementById</a:t>
            </a:r>
            <a:r>
              <a:rPr lang="en-US" dirty="0"/>
              <a:t>('demo').</a:t>
            </a:r>
            <a:r>
              <a:rPr lang="en-US" dirty="0" err="1"/>
              <a:t>innerHTML</a:t>
            </a:r>
            <a:r>
              <a:rPr lang="en-US" dirty="0"/>
              <a:t> = ‘Hello’ "/&gt;</a:t>
            </a:r>
          </a:p>
          <a:p>
            <a:r>
              <a:rPr lang="en-US" dirty="0"/>
              <a:t>&lt;input type=text </a:t>
            </a:r>
            <a:r>
              <a:rPr lang="en-US" dirty="0" err="1"/>
              <a:t>onmouseover</a:t>
            </a:r>
            <a:r>
              <a:rPr lang="en-US" dirty="0"/>
              <a:t>=“</a:t>
            </a:r>
            <a:r>
              <a:rPr lang="en-US" dirty="0" err="1"/>
              <a:t>changeText</a:t>
            </a:r>
            <a:r>
              <a:rPr lang="en-US" dirty="0"/>
              <a:t>()"/&gt;</a:t>
            </a:r>
          </a:p>
        </p:txBody>
      </p:sp>
    </p:spTree>
    <p:extLst>
      <p:ext uri="{BB962C8B-B14F-4D97-AF65-F5344CB8AC3E}">
        <p14:creationId xmlns:p14="http://schemas.microsoft.com/office/powerpoint/2010/main" val="3512532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B8CE3-E6F6-4EF7-9FDC-E89022713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JavaScript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36217A-EA4B-4842-B46F-2EEEB09BF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BCF26B-A340-43F8-8839-69E5AB27B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81A7-7EBE-4055-A988-4EA163496A0A}" type="slidenum">
              <a:rPr lang="en-US" smtClean="0"/>
              <a:t>9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D23D68-22BE-48A7-8BAF-78E0BE0DE66F}"/>
              </a:ext>
            </a:extLst>
          </p:cNvPr>
          <p:cNvSpPr txBox="1"/>
          <p:nvPr/>
        </p:nvSpPr>
        <p:spPr>
          <a:xfrm>
            <a:off x="457200" y="1524000"/>
            <a:ext cx="8153400" cy="50783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&lt;html&gt;</a:t>
            </a:r>
          </a:p>
          <a:p>
            <a:r>
              <a:rPr lang="en-US" dirty="0"/>
              <a:t>&lt;head&gt;</a:t>
            </a:r>
          </a:p>
          <a:p>
            <a:r>
              <a:rPr lang="en-US" dirty="0"/>
              <a:t>&lt;script&gt;</a:t>
            </a:r>
          </a:p>
          <a:p>
            <a:r>
              <a:rPr lang="en-US" dirty="0"/>
              <a:t>function changeText1() </a:t>
            </a:r>
          </a:p>
          <a:p>
            <a:r>
              <a:rPr lang="en-US" dirty="0"/>
              <a:t>{</a:t>
            </a:r>
            <a:r>
              <a:rPr lang="en-US" dirty="0" err="1"/>
              <a:t>document.getElementById</a:t>
            </a:r>
            <a:r>
              <a:rPr lang="en-US" dirty="0"/>
              <a:t>("demo").</a:t>
            </a:r>
            <a:r>
              <a:rPr lang="en-US" dirty="0" err="1"/>
              <a:t>innerHTML</a:t>
            </a:r>
            <a:r>
              <a:rPr lang="en-US" dirty="0"/>
              <a:t> = "Your mouse is here.";}</a:t>
            </a:r>
          </a:p>
          <a:p>
            <a:endParaRPr lang="en-US" dirty="0"/>
          </a:p>
          <a:p>
            <a:r>
              <a:rPr lang="en-US" dirty="0"/>
              <a:t>function changeText2() </a:t>
            </a:r>
          </a:p>
          <a:p>
            <a:r>
              <a:rPr lang="en-US" dirty="0"/>
              <a:t>{</a:t>
            </a:r>
            <a:r>
              <a:rPr lang="en-US" dirty="0" err="1"/>
              <a:t>document.getElementById</a:t>
            </a:r>
            <a:r>
              <a:rPr lang="en-US" dirty="0"/>
              <a:t>("demo").</a:t>
            </a:r>
            <a:r>
              <a:rPr lang="en-US" dirty="0" err="1"/>
              <a:t>innerHTML</a:t>
            </a:r>
            <a:r>
              <a:rPr lang="en-US" dirty="0"/>
              <a:t> = "Your mouse left.";}</a:t>
            </a:r>
          </a:p>
          <a:p>
            <a:endParaRPr lang="en-US" dirty="0"/>
          </a:p>
          <a:p>
            <a:r>
              <a:rPr lang="en-US" dirty="0"/>
              <a:t>&lt;/script&gt;</a:t>
            </a:r>
          </a:p>
          <a:p>
            <a:r>
              <a:rPr lang="en-US" dirty="0"/>
              <a:t>&lt;/head&gt;</a:t>
            </a:r>
          </a:p>
          <a:p>
            <a:r>
              <a:rPr lang="en-US" dirty="0"/>
              <a:t>&lt;body&gt;</a:t>
            </a:r>
          </a:p>
          <a:p>
            <a:r>
              <a:rPr lang="en-US" dirty="0"/>
              <a:t>&lt;h1&gt;A Web Page&lt;/h1&gt;</a:t>
            </a:r>
          </a:p>
          <a:p>
            <a:r>
              <a:rPr lang="en-US" dirty="0"/>
              <a:t>&lt;p id="demo"&gt;A Paragraph&lt;/p&gt;</a:t>
            </a:r>
          </a:p>
          <a:p>
            <a:r>
              <a:rPr lang="en-US" dirty="0"/>
              <a:t>&lt;input type=text </a:t>
            </a:r>
            <a:r>
              <a:rPr lang="en-US" dirty="0" err="1"/>
              <a:t>onmouseover</a:t>
            </a:r>
            <a:r>
              <a:rPr lang="en-US" dirty="0"/>
              <a:t>="changeText1()" </a:t>
            </a:r>
            <a:r>
              <a:rPr lang="en-US" dirty="0" err="1"/>
              <a:t>onmouseout</a:t>
            </a:r>
            <a:r>
              <a:rPr lang="en-US" dirty="0"/>
              <a:t>="changeText2()"/&gt;</a:t>
            </a:r>
          </a:p>
          <a:p>
            <a:r>
              <a:rPr lang="en-US" dirty="0"/>
              <a:t>&lt;/body&gt;</a:t>
            </a:r>
          </a:p>
          <a:p>
            <a:r>
              <a:rPr lang="en-US" dirty="0"/>
              <a:t>&lt;/html&gt;</a:t>
            </a:r>
          </a:p>
        </p:txBody>
      </p:sp>
    </p:spTree>
    <p:extLst>
      <p:ext uri="{BB962C8B-B14F-4D97-AF65-F5344CB8AC3E}">
        <p14:creationId xmlns:p14="http://schemas.microsoft.com/office/powerpoint/2010/main" val="41930799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N Them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SN Theme</Template>
  <TotalTime>2455</TotalTime>
  <Words>972</Words>
  <Application>Microsoft Office PowerPoint</Application>
  <PresentationFormat>On-screen Show (4:3)</PresentationFormat>
  <Paragraphs>230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Arial Black</vt:lpstr>
      <vt:lpstr>Calibri</vt:lpstr>
      <vt:lpstr>Consolas</vt:lpstr>
      <vt:lpstr>Courier New</vt:lpstr>
      <vt:lpstr>SN Theme</vt:lpstr>
      <vt:lpstr>PowerPoint Presentation</vt:lpstr>
      <vt:lpstr>Lecture 1 Javascript</vt:lpstr>
      <vt:lpstr>Why Study JavaScript?</vt:lpstr>
      <vt:lpstr>Introduction</vt:lpstr>
      <vt:lpstr>Introduction</vt:lpstr>
      <vt:lpstr>Where to put JavaScript</vt:lpstr>
      <vt:lpstr>JavaScript Functions</vt:lpstr>
      <vt:lpstr>JavaScript Events</vt:lpstr>
      <vt:lpstr>JavaScript Example</vt:lpstr>
      <vt:lpstr>Common HTML Events</vt:lpstr>
      <vt:lpstr>Lecture 2 JQuery</vt:lpstr>
      <vt:lpstr>What is jQuery?</vt:lpstr>
      <vt:lpstr>Adding jQuery to Your Web Pages</vt:lpstr>
      <vt:lpstr>jQuery Syntax</vt:lpstr>
      <vt:lpstr>jQuery Selectors</vt:lpstr>
      <vt:lpstr>jQuery Events</vt:lpstr>
      <vt:lpstr>Set Content and Attributes</vt:lpstr>
      <vt:lpstr>access and manipulate elements and attributes</vt:lpstr>
      <vt:lpstr>jQuery Example</vt:lpstr>
      <vt:lpstr>References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CSS for Styling</dc:title>
  <dc:creator>Xenia Mountrouidou</dc:creator>
  <cp:lastModifiedBy>Raneem Qaddoura</cp:lastModifiedBy>
  <cp:revision>212</cp:revision>
  <dcterms:created xsi:type="dcterms:W3CDTF">2011-07-18T18:55:42Z</dcterms:created>
  <dcterms:modified xsi:type="dcterms:W3CDTF">2017-09-19T10:23:06Z</dcterms:modified>
</cp:coreProperties>
</file>